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5AAA8-663D-4FEF-846D-19C29C0F1F01}" type="doc">
      <dgm:prSet loTypeId="urn:microsoft.com/office/officeart/2005/8/layout/chevron1" loCatId="process" qsTypeId="urn:microsoft.com/office/officeart/2005/8/quickstyle/simple1" qsCatId="simple" csTypeId="urn:microsoft.com/office/officeart/2005/8/colors/accent1_2" csCatId="accent1" phldr="1"/>
      <dgm:spPr/>
    </dgm:pt>
    <dgm:pt modelId="{6430BAD0-6A52-4FCB-B4F0-682B9CA17A5B}">
      <dgm:prSet phldrT="[Текст]"/>
      <dgm:spPr/>
      <dgm:t>
        <a:bodyPr/>
        <a:lstStyle/>
        <a:p>
          <a:r>
            <a:rPr lang="uk-UA" dirty="0" smtClean="0"/>
            <a:t>2016</a:t>
          </a:r>
          <a:endParaRPr lang="uk-UA" dirty="0"/>
        </a:p>
      </dgm:t>
    </dgm:pt>
    <dgm:pt modelId="{07FA75D5-F459-4A06-A92F-C86248792EB4}" type="parTrans" cxnId="{34328D6E-01FE-4E41-B736-857ACF4EF230}">
      <dgm:prSet/>
      <dgm:spPr/>
      <dgm:t>
        <a:bodyPr/>
        <a:lstStyle/>
        <a:p>
          <a:endParaRPr lang="uk-UA"/>
        </a:p>
      </dgm:t>
    </dgm:pt>
    <dgm:pt modelId="{83FC4DA0-1AA7-46F9-AD9D-796416D16261}" type="sibTrans" cxnId="{34328D6E-01FE-4E41-B736-857ACF4EF230}">
      <dgm:prSet/>
      <dgm:spPr/>
      <dgm:t>
        <a:bodyPr/>
        <a:lstStyle/>
        <a:p>
          <a:endParaRPr lang="uk-UA"/>
        </a:p>
      </dgm:t>
    </dgm:pt>
    <dgm:pt modelId="{047C0E41-3ABE-4FA9-83FF-62BCC75B2114}">
      <dgm:prSet phldrT="[Текст]"/>
      <dgm:spPr/>
      <dgm:t>
        <a:bodyPr/>
        <a:lstStyle/>
        <a:p>
          <a:r>
            <a:rPr lang="uk-UA" dirty="0" smtClean="0"/>
            <a:t>2018</a:t>
          </a:r>
          <a:endParaRPr lang="uk-UA" dirty="0"/>
        </a:p>
      </dgm:t>
    </dgm:pt>
    <dgm:pt modelId="{72696729-BF95-43AB-9809-AFD0CC2ECA5A}" type="parTrans" cxnId="{27AF5ECE-090F-47A4-87A5-8363D4A1A983}">
      <dgm:prSet/>
      <dgm:spPr/>
      <dgm:t>
        <a:bodyPr/>
        <a:lstStyle/>
        <a:p>
          <a:endParaRPr lang="uk-UA"/>
        </a:p>
      </dgm:t>
    </dgm:pt>
    <dgm:pt modelId="{6E1A5A89-60DE-4D51-949E-5D27DFCDCB59}" type="sibTrans" cxnId="{27AF5ECE-090F-47A4-87A5-8363D4A1A983}">
      <dgm:prSet/>
      <dgm:spPr/>
      <dgm:t>
        <a:bodyPr/>
        <a:lstStyle/>
        <a:p>
          <a:endParaRPr lang="uk-UA"/>
        </a:p>
      </dgm:t>
    </dgm:pt>
    <dgm:pt modelId="{ABBA28F4-02EB-4378-B1F2-35E00114956F}">
      <dgm:prSet phldrT="[Текст]"/>
      <dgm:spPr/>
      <dgm:t>
        <a:bodyPr/>
        <a:lstStyle/>
        <a:p>
          <a:r>
            <a:rPr lang="uk-UA" dirty="0" smtClean="0"/>
            <a:t>2020</a:t>
          </a:r>
          <a:endParaRPr lang="uk-UA" dirty="0"/>
        </a:p>
      </dgm:t>
    </dgm:pt>
    <dgm:pt modelId="{60650584-9645-46AB-996C-B5855D57E8DB}" type="parTrans" cxnId="{B8E2FFC5-699D-4F30-B369-2E6E3E1A5E7C}">
      <dgm:prSet/>
      <dgm:spPr/>
      <dgm:t>
        <a:bodyPr/>
        <a:lstStyle/>
        <a:p>
          <a:endParaRPr lang="uk-UA"/>
        </a:p>
      </dgm:t>
    </dgm:pt>
    <dgm:pt modelId="{E89BD713-7701-4DAB-9DD0-DCE1014B2F69}" type="sibTrans" cxnId="{B8E2FFC5-699D-4F30-B369-2E6E3E1A5E7C}">
      <dgm:prSet/>
      <dgm:spPr/>
      <dgm:t>
        <a:bodyPr/>
        <a:lstStyle/>
        <a:p>
          <a:endParaRPr lang="uk-UA"/>
        </a:p>
      </dgm:t>
    </dgm:pt>
    <dgm:pt modelId="{50E2119A-56D6-4528-B31E-185B60D0A001}" type="pres">
      <dgm:prSet presAssocID="{7D55AAA8-663D-4FEF-846D-19C29C0F1F01}" presName="Name0" presStyleCnt="0">
        <dgm:presLayoutVars>
          <dgm:dir/>
          <dgm:animLvl val="lvl"/>
          <dgm:resizeHandles val="exact"/>
        </dgm:presLayoutVars>
      </dgm:prSet>
      <dgm:spPr/>
    </dgm:pt>
    <dgm:pt modelId="{4049EB75-2276-44AD-A68F-907CBF7C7869}" type="pres">
      <dgm:prSet presAssocID="{6430BAD0-6A52-4FCB-B4F0-682B9CA17A5B}" presName="parTxOnly" presStyleLbl="node1" presStyleIdx="0" presStyleCnt="3">
        <dgm:presLayoutVars>
          <dgm:chMax val="0"/>
          <dgm:chPref val="0"/>
          <dgm:bulletEnabled val="1"/>
        </dgm:presLayoutVars>
      </dgm:prSet>
      <dgm:spPr/>
      <dgm:t>
        <a:bodyPr/>
        <a:lstStyle/>
        <a:p>
          <a:endParaRPr lang="uk-UA"/>
        </a:p>
      </dgm:t>
    </dgm:pt>
    <dgm:pt modelId="{E971C750-F2C0-47F9-AA39-4729DBF5B80A}" type="pres">
      <dgm:prSet presAssocID="{83FC4DA0-1AA7-46F9-AD9D-796416D16261}" presName="parTxOnlySpace" presStyleCnt="0"/>
      <dgm:spPr/>
    </dgm:pt>
    <dgm:pt modelId="{BF4B7233-C6AD-409D-AF13-601E2A98A8D1}" type="pres">
      <dgm:prSet presAssocID="{047C0E41-3ABE-4FA9-83FF-62BCC75B2114}" presName="parTxOnly" presStyleLbl="node1" presStyleIdx="1" presStyleCnt="3" custLinFactNeighborX="17999">
        <dgm:presLayoutVars>
          <dgm:chMax val="0"/>
          <dgm:chPref val="0"/>
          <dgm:bulletEnabled val="1"/>
        </dgm:presLayoutVars>
      </dgm:prSet>
      <dgm:spPr/>
      <dgm:t>
        <a:bodyPr/>
        <a:lstStyle/>
        <a:p>
          <a:endParaRPr lang="uk-UA"/>
        </a:p>
      </dgm:t>
    </dgm:pt>
    <dgm:pt modelId="{76CE70F4-3807-4E1A-93DB-B1B64B8487AC}" type="pres">
      <dgm:prSet presAssocID="{6E1A5A89-60DE-4D51-949E-5D27DFCDCB59}" presName="parTxOnlySpace" presStyleCnt="0"/>
      <dgm:spPr/>
    </dgm:pt>
    <dgm:pt modelId="{7685C6FD-124C-437C-943C-FEAB58212033}" type="pres">
      <dgm:prSet presAssocID="{ABBA28F4-02EB-4378-B1F2-35E00114956F}" presName="parTxOnly" presStyleLbl="node1" presStyleIdx="2" presStyleCnt="3">
        <dgm:presLayoutVars>
          <dgm:chMax val="0"/>
          <dgm:chPref val="0"/>
          <dgm:bulletEnabled val="1"/>
        </dgm:presLayoutVars>
      </dgm:prSet>
      <dgm:spPr/>
      <dgm:t>
        <a:bodyPr/>
        <a:lstStyle/>
        <a:p>
          <a:endParaRPr lang="uk-UA"/>
        </a:p>
      </dgm:t>
    </dgm:pt>
  </dgm:ptLst>
  <dgm:cxnLst>
    <dgm:cxn modelId="{31991DF9-4211-42F5-A868-A7EE5455B831}" type="presOf" srcId="{7D55AAA8-663D-4FEF-846D-19C29C0F1F01}" destId="{50E2119A-56D6-4528-B31E-185B60D0A001}" srcOrd="0" destOrd="0" presId="urn:microsoft.com/office/officeart/2005/8/layout/chevron1"/>
    <dgm:cxn modelId="{52C2D337-7D10-4977-9831-1DA60F7EE366}" type="presOf" srcId="{047C0E41-3ABE-4FA9-83FF-62BCC75B2114}" destId="{BF4B7233-C6AD-409D-AF13-601E2A98A8D1}" srcOrd="0" destOrd="0" presId="urn:microsoft.com/office/officeart/2005/8/layout/chevron1"/>
    <dgm:cxn modelId="{BDE7A544-50C8-498C-99D0-CDA0F2E68153}" type="presOf" srcId="{6430BAD0-6A52-4FCB-B4F0-682B9CA17A5B}" destId="{4049EB75-2276-44AD-A68F-907CBF7C7869}" srcOrd="0" destOrd="0" presId="urn:microsoft.com/office/officeart/2005/8/layout/chevron1"/>
    <dgm:cxn modelId="{34328D6E-01FE-4E41-B736-857ACF4EF230}" srcId="{7D55AAA8-663D-4FEF-846D-19C29C0F1F01}" destId="{6430BAD0-6A52-4FCB-B4F0-682B9CA17A5B}" srcOrd="0" destOrd="0" parTransId="{07FA75D5-F459-4A06-A92F-C86248792EB4}" sibTransId="{83FC4DA0-1AA7-46F9-AD9D-796416D16261}"/>
    <dgm:cxn modelId="{B8E2FFC5-699D-4F30-B369-2E6E3E1A5E7C}" srcId="{7D55AAA8-663D-4FEF-846D-19C29C0F1F01}" destId="{ABBA28F4-02EB-4378-B1F2-35E00114956F}" srcOrd="2" destOrd="0" parTransId="{60650584-9645-46AB-996C-B5855D57E8DB}" sibTransId="{E89BD713-7701-4DAB-9DD0-DCE1014B2F69}"/>
    <dgm:cxn modelId="{53D80A55-3ACB-4224-BF6E-5F1EF6C92F77}" type="presOf" srcId="{ABBA28F4-02EB-4378-B1F2-35E00114956F}" destId="{7685C6FD-124C-437C-943C-FEAB58212033}" srcOrd="0" destOrd="0" presId="urn:microsoft.com/office/officeart/2005/8/layout/chevron1"/>
    <dgm:cxn modelId="{27AF5ECE-090F-47A4-87A5-8363D4A1A983}" srcId="{7D55AAA8-663D-4FEF-846D-19C29C0F1F01}" destId="{047C0E41-3ABE-4FA9-83FF-62BCC75B2114}" srcOrd="1" destOrd="0" parTransId="{72696729-BF95-43AB-9809-AFD0CC2ECA5A}" sibTransId="{6E1A5A89-60DE-4D51-949E-5D27DFCDCB59}"/>
    <dgm:cxn modelId="{2038C5C3-544B-4EDA-B096-A8EA63AE9BE1}" type="presParOf" srcId="{50E2119A-56D6-4528-B31E-185B60D0A001}" destId="{4049EB75-2276-44AD-A68F-907CBF7C7869}" srcOrd="0" destOrd="0" presId="urn:microsoft.com/office/officeart/2005/8/layout/chevron1"/>
    <dgm:cxn modelId="{D7E63CFD-587C-4BC2-8C2F-5CC77A014FBC}" type="presParOf" srcId="{50E2119A-56D6-4528-B31E-185B60D0A001}" destId="{E971C750-F2C0-47F9-AA39-4729DBF5B80A}" srcOrd="1" destOrd="0" presId="urn:microsoft.com/office/officeart/2005/8/layout/chevron1"/>
    <dgm:cxn modelId="{C1313783-D341-41CC-8BE1-FB3778CE1EF9}" type="presParOf" srcId="{50E2119A-56D6-4528-B31E-185B60D0A001}" destId="{BF4B7233-C6AD-409D-AF13-601E2A98A8D1}" srcOrd="2" destOrd="0" presId="urn:microsoft.com/office/officeart/2005/8/layout/chevron1"/>
    <dgm:cxn modelId="{FEB58DBF-D019-4321-82A7-B8D75CD19CF3}" type="presParOf" srcId="{50E2119A-56D6-4528-B31E-185B60D0A001}" destId="{76CE70F4-3807-4E1A-93DB-B1B64B8487AC}" srcOrd="3" destOrd="0" presId="urn:microsoft.com/office/officeart/2005/8/layout/chevron1"/>
    <dgm:cxn modelId="{A02E95F4-4571-4D70-9741-FF4BDE3F1A65}" type="presParOf" srcId="{50E2119A-56D6-4528-B31E-185B60D0A001}" destId="{7685C6FD-124C-437C-943C-FEAB58212033}"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9EB75-2276-44AD-A68F-907CBF7C7869}">
      <dsp:nvSpPr>
        <dsp:cNvPr id="0" name=""/>
        <dsp:cNvSpPr/>
      </dsp:nvSpPr>
      <dsp:spPr>
        <a:xfrm>
          <a:off x="3080" y="0"/>
          <a:ext cx="3752551" cy="4716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uk-UA" sz="2800" kern="1200" dirty="0" smtClean="0"/>
            <a:t>2016</a:t>
          </a:r>
          <a:endParaRPr lang="uk-UA" sz="2800" kern="1200" dirty="0"/>
        </a:p>
      </dsp:txBody>
      <dsp:txXfrm>
        <a:off x="238894" y="0"/>
        <a:ext cx="3280923" cy="471628"/>
      </dsp:txXfrm>
    </dsp:sp>
    <dsp:sp modelId="{BF4B7233-C6AD-409D-AF13-601E2A98A8D1}">
      <dsp:nvSpPr>
        <dsp:cNvPr id="0" name=""/>
        <dsp:cNvSpPr/>
      </dsp:nvSpPr>
      <dsp:spPr>
        <a:xfrm>
          <a:off x="3447918" y="0"/>
          <a:ext cx="3752551" cy="4716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uk-UA" sz="2800" kern="1200" dirty="0" smtClean="0"/>
            <a:t>2018</a:t>
          </a:r>
          <a:endParaRPr lang="uk-UA" sz="2800" kern="1200" dirty="0"/>
        </a:p>
      </dsp:txBody>
      <dsp:txXfrm>
        <a:off x="3683732" y="0"/>
        <a:ext cx="3280923" cy="471628"/>
      </dsp:txXfrm>
    </dsp:sp>
    <dsp:sp modelId="{7685C6FD-124C-437C-943C-FEAB58212033}">
      <dsp:nvSpPr>
        <dsp:cNvPr id="0" name=""/>
        <dsp:cNvSpPr/>
      </dsp:nvSpPr>
      <dsp:spPr>
        <a:xfrm>
          <a:off x="6757673" y="0"/>
          <a:ext cx="3752551" cy="471628"/>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uk-UA" sz="2800" kern="1200" dirty="0" smtClean="0"/>
            <a:t>2020</a:t>
          </a:r>
          <a:endParaRPr lang="uk-UA" sz="2800" kern="1200" dirty="0"/>
        </a:p>
      </dsp:txBody>
      <dsp:txXfrm>
        <a:off x="6993487" y="0"/>
        <a:ext cx="3280923" cy="4716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3/9/2016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 фотографія з підписом">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36343B39-165A-4B68-AA5C-581F5336313C}" type="datetimeFigureOut">
              <a:rPr lang="en-US" dirty="0"/>
              <a:t>3/9/2016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942C8C57-33F9-4259-AC4F-0E3F5BEC9B94}" type="datetimeFigureOut">
              <a:rPr lang="en-US" dirty="0"/>
              <a:t>3/9/2016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uk-UA" smtClean="0"/>
              <a:t>Зразок заголовка</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uk-UA" smtClean="0"/>
              <a:t>Зразок тексту</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4" name="Date Placeholder 3"/>
          <p:cNvSpPr>
            <a:spLocks noGrp="1"/>
          </p:cNvSpPr>
          <p:nvPr>
            <p:ph type="dt" sz="half" idx="10"/>
          </p:nvPr>
        </p:nvSpPr>
        <p:spPr/>
        <p:txBody>
          <a:bodyPr/>
          <a:lstStyle/>
          <a:p>
            <a:fld id="{8748772B-8FA2-401F-A0A1-A59855EDBC3E}" type="datetimeFigureOut">
              <a:rPr lang="en-US" dirty="0"/>
              <a:t>3/9/2016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D3DD5BDE-5A90-4611-82E9-0FC5746D30C5}" type="datetimeFigureOut">
              <a:rPr lang="en-US" dirty="0"/>
              <a:t>3/9/2016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3/9/2016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3/9/2016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3/9/2016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3/9/2016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uk-UA" smtClean="0"/>
              <a:t>Зразок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3/9/2016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09472EB-AC54-4713-BFC2-BEB621108C63}" type="datetimeFigureOut">
              <a:rPr lang="en-US" dirty="0"/>
              <a:t>3/9/2016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3/9/2016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3/9/2016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3/9/2016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3/9/2016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16ED06B6-C816-4861-964D-15A98395707D}" type="datetimeFigureOut">
              <a:rPr lang="en-US" dirty="0"/>
              <a:t>3/9/2016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00B1A8AB-EA7C-4B1B-9D73-E2551851FABE}" type="datetimeFigureOut">
              <a:rPr lang="en-US" dirty="0"/>
              <a:t>3/9/2016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3/9/2016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hyperlink" Target="http://www.expres1.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4.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Франшиза:</a:t>
            </a:r>
            <a:br>
              <a:rPr lang="uk-UA" dirty="0" smtClean="0"/>
            </a:br>
            <a:r>
              <a:rPr lang="uk-UA" dirty="0" smtClean="0"/>
              <a:t>Транспортне Агентство</a:t>
            </a:r>
            <a:endParaRPr lang="uk-UA" dirty="0"/>
          </a:p>
        </p:txBody>
      </p:sp>
      <p:sp>
        <p:nvSpPr>
          <p:cNvPr id="3" name="Підзаголовок 2"/>
          <p:cNvSpPr>
            <a:spLocks noGrp="1"/>
          </p:cNvSpPr>
          <p:nvPr>
            <p:ph type="subTitle" idx="1"/>
          </p:nvPr>
        </p:nvSpPr>
        <p:spPr/>
        <p:txBody>
          <a:bodyPr/>
          <a:lstStyle/>
          <a:p>
            <a:r>
              <a:rPr lang="uk-UA" dirty="0" smtClean="0"/>
              <a:t>Короткий опис</a:t>
            </a:r>
            <a:endParaRPr lang="uk-UA" dirty="0"/>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05112534"/>
      </p:ext>
    </p:extLst>
  </p:cSld>
  <p:clrMapOvr>
    <a:masterClrMapping/>
  </p:clrMapOvr>
  <p:transition spd="slow" advTm="424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Умови:</a:t>
            </a:r>
            <a:endParaRPr lang="uk-UA" dirty="0"/>
          </a:p>
        </p:txBody>
      </p:sp>
      <p:sp>
        <p:nvSpPr>
          <p:cNvPr id="3" name="Прямокутник 2"/>
          <p:cNvSpPr/>
          <p:nvPr/>
        </p:nvSpPr>
        <p:spPr>
          <a:xfrm>
            <a:off x="489397" y="2408349"/>
            <a:ext cx="11217499" cy="3539430"/>
          </a:xfrm>
          <a:prstGeom prst="rect">
            <a:avLst/>
          </a:prstGeom>
        </p:spPr>
        <p:txBody>
          <a:bodyPr wrap="square">
            <a:spAutoFit/>
          </a:bodyPr>
          <a:lstStyle/>
          <a:p>
            <a:pPr algn="just"/>
            <a:r>
              <a:rPr lang="ru-RU" sz="1400" dirty="0"/>
              <a:t>*</a:t>
            </a:r>
            <a:r>
              <a:rPr lang="ru-RU" sz="1400" dirty="0" smtClean="0"/>
              <a:t>Вартість франшизи 5 000</a:t>
            </a:r>
            <a:r>
              <a:rPr lang="en-US" sz="1400" dirty="0" smtClean="0"/>
              <a:t>$</a:t>
            </a:r>
            <a:r>
              <a:rPr lang="uk-UA" sz="1400" dirty="0" smtClean="0"/>
              <a:t> - поворотна сума застави на час співпраці (термін співпраці залежатиме від інвестора).</a:t>
            </a:r>
          </a:p>
          <a:p>
            <a:pPr algn="just"/>
            <a:endParaRPr lang="uk-UA" sz="1400" dirty="0" smtClean="0"/>
          </a:p>
          <a:p>
            <a:pPr algn="just"/>
            <a:r>
              <a:rPr lang="uk-UA" sz="1400" dirty="0" smtClean="0"/>
              <a:t>*Інвестиції від 98 000грн. – первині витрати на меблі, техніку, оренду приміщення та інші необхідні для діяльності філії основні засоби. Такі витрати будуть повернуті інвестору в повному обсязі з чистого прибутку як пріоритетне повернення, а основні засоби передані у власність Групи компаній.</a:t>
            </a:r>
          </a:p>
          <a:p>
            <a:pPr algn="just"/>
            <a:endParaRPr lang="uk-UA" sz="1400" dirty="0" smtClean="0"/>
          </a:p>
          <a:p>
            <a:pPr algn="just"/>
            <a:r>
              <a:rPr lang="uk-UA" sz="1400" dirty="0" smtClean="0"/>
              <a:t>*Роялті 50% від чистого прибутку – величина роялті визначена як справедлива оскільки інвестор не зобов'язаний безпосередньо самостійно створювати «бізнес» чи приймати участь як виконавець це та частина структури та модель (інтелектуальна власність) яку Група компаній організовує, підтримує та консультує своїми силами.</a:t>
            </a:r>
          </a:p>
          <a:p>
            <a:pPr algn="just"/>
            <a:endParaRPr lang="uk-UA" sz="1400" dirty="0" smtClean="0"/>
          </a:p>
          <a:p>
            <a:pPr algn="just"/>
            <a:r>
              <a:rPr lang="uk-UA" sz="1400" dirty="0" smtClean="0"/>
              <a:t>*Обігові кошти від 10 000</a:t>
            </a:r>
            <a:r>
              <a:rPr lang="en-US" sz="1400" dirty="0" smtClean="0"/>
              <a:t>$ - </a:t>
            </a:r>
            <a:r>
              <a:rPr lang="uk-UA" sz="1400" dirty="0" smtClean="0"/>
              <a:t>сума обігових коштів які розміщуються на розрахунковий рахунок спільного Групи компаній та інвестора (50%+50% прав власності) підприємства </a:t>
            </a:r>
            <a:r>
              <a:rPr lang="uk-UA" sz="1400" dirty="0" smtClean="0"/>
              <a:t>франшизи </a:t>
            </a:r>
            <a:r>
              <a:rPr lang="uk-UA" sz="1400" dirty="0" smtClean="0"/>
              <a:t>для здійснення господарської діяльності. Обігові кошти є власністю інвестора і підлягають поверненню на вимогу керівником філії. Інвестор </a:t>
            </a:r>
            <a:r>
              <a:rPr lang="uk-UA" sz="1400" dirty="0" smtClean="0"/>
              <a:t>або його довірена особа може </a:t>
            </a:r>
            <a:r>
              <a:rPr lang="uk-UA" sz="1400" dirty="0" smtClean="0"/>
              <a:t>бути керівником філії і особисто контролювати фінансові та інші операції філії.</a:t>
            </a:r>
          </a:p>
          <a:p>
            <a:pPr algn="just"/>
            <a:endParaRPr lang="uk-UA" sz="800" dirty="0"/>
          </a:p>
          <a:p>
            <a:pPr algn="just"/>
            <a:r>
              <a:rPr lang="uk-UA" sz="1400" dirty="0" smtClean="0"/>
              <a:t>*Окупність за 2 місяці – висновки зроблені із фінансових результатів </a:t>
            </a:r>
            <a:r>
              <a:rPr lang="uk-UA" sz="1400" dirty="0" smtClean="0"/>
              <a:t>аналогічної </a:t>
            </a:r>
            <a:r>
              <a:rPr lang="uk-UA" sz="1400" dirty="0" smtClean="0"/>
              <a:t>філії.</a:t>
            </a:r>
            <a:endParaRPr lang="ru-RU" sz="1400" dirty="0"/>
          </a:p>
        </p:txBody>
      </p:sp>
      <p:pic>
        <p:nvPicPr>
          <p:cNvPr id="4" name="Звук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4864822"/>
      </p:ext>
    </p:extLst>
  </p:cSld>
  <p:clrMapOvr>
    <a:masterClrMapping/>
  </p:clrMapOvr>
  <mc:AlternateContent xmlns:mc="http://schemas.openxmlformats.org/markup-compatibility/2006" xmlns:p14="http://schemas.microsoft.com/office/powerpoint/2010/main">
    <mc:Choice Requires="p14">
      <p:transition spd="slow" p14:dur="2000" advTm="3465"/>
    </mc:Choice>
    <mc:Fallback xmlns="">
      <p:transition spd="slow" advTm="3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Додаткові вимоги:</a:t>
            </a:r>
            <a:endParaRPr lang="uk-UA" dirty="0"/>
          </a:p>
        </p:txBody>
      </p:sp>
      <p:sp>
        <p:nvSpPr>
          <p:cNvPr id="4" name="Прямокутник 3"/>
          <p:cNvSpPr/>
          <p:nvPr/>
        </p:nvSpPr>
        <p:spPr>
          <a:xfrm>
            <a:off x="502276" y="2413338"/>
            <a:ext cx="11153104" cy="2585323"/>
          </a:xfrm>
          <a:prstGeom prst="rect">
            <a:avLst/>
          </a:prstGeom>
        </p:spPr>
        <p:txBody>
          <a:bodyPr wrap="square">
            <a:spAutoFit/>
          </a:bodyPr>
          <a:lstStyle/>
          <a:p>
            <a:r>
              <a:rPr lang="uk-UA" dirty="0" smtClean="0"/>
              <a:t>- Розміщення </a:t>
            </a:r>
            <a:r>
              <a:rPr lang="uk-UA" dirty="0"/>
              <a:t>підрозділу франшизи в обласному центрі</a:t>
            </a:r>
            <a:r>
              <a:rPr lang="uk-UA" dirty="0" smtClean="0"/>
              <a:t>.</a:t>
            </a:r>
          </a:p>
          <a:p>
            <a:endParaRPr lang="uk-UA" dirty="0"/>
          </a:p>
          <a:p>
            <a:r>
              <a:rPr lang="uk-UA" dirty="0" smtClean="0"/>
              <a:t>- Офіс </a:t>
            </a:r>
            <a:r>
              <a:rPr lang="uk-UA" dirty="0"/>
              <a:t>в центральному районі міста типу </a:t>
            </a:r>
            <a:r>
              <a:rPr lang="en-US" dirty="0"/>
              <a:t>open space</a:t>
            </a:r>
            <a:r>
              <a:rPr lang="en-US" dirty="0" smtClean="0"/>
              <a:t>.</a:t>
            </a:r>
            <a:endParaRPr lang="uk-UA" dirty="0" smtClean="0"/>
          </a:p>
          <a:p>
            <a:endParaRPr lang="en-US" dirty="0"/>
          </a:p>
          <a:p>
            <a:r>
              <a:rPr lang="en-US" dirty="0" smtClean="0"/>
              <a:t>- </a:t>
            </a:r>
            <a:r>
              <a:rPr lang="uk-UA" dirty="0" smtClean="0"/>
              <a:t>Корпоративний стиль </a:t>
            </a:r>
            <a:r>
              <a:rPr lang="en-US" dirty="0" smtClean="0">
                <a:hlinkClick r:id="rId4"/>
              </a:rPr>
              <a:t>WWW.EXPRES1.COM</a:t>
            </a:r>
            <a:endParaRPr lang="uk-UA" dirty="0" smtClean="0"/>
          </a:p>
          <a:p>
            <a:endParaRPr lang="uk-UA" dirty="0"/>
          </a:p>
          <a:p>
            <a:r>
              <a:rPr lang="uk-UA" dirty="0" smtClean="0"/>
              <a:t>- Юридичне оформлення</a:t>
            </a:r>
            <a:r>
              <a:rPr lang="en-US" dirty="0" smtClean="0"/>
              <a:t> </a:t>
            </a:r>
            <a:r>
              <a:rPr lang="uk-UA" dirty="0" smtClean="0"/>
              <a:t>співпраці.</a:t>
            </a:r>
          </a:p>
          <a:p>
            <a:endParaRPr lang="uk-UA" dirty="0"/>
          </a:p>
          <a:p>
            <a:r>
              <a:rPr lang="uk-UA" dirty="0" smtClean="0"/>
              <a:t>- Спеціалізоване корпоративне програмне </a:t>
            </a:r>
            <a:r>
              <a:rPr lang="uk-UA" dirty="0"/>
              <a:t>забезпечення.</a:t>
            </a:r>
          </a:p>
        </p:txBody>
      </p:sp>
      <p:pic>
        <p:nvPicPr>
          <p:cNvPr id="5" name="Звук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26751686"/>
      </p:ext>
    </p:extLst>
  </p:cSld>
  <p:clrMapOvr>
    <a:masterClrMapping/>
  </p:clrMapOvr>
  <mc:AlternateContent xmlns:mc="http://schemas.openxmlformats.org/markup-compatibility/2006" xmlns:p14="http://schemas.microsoft.com/office/powerpoint/2010/main">
    <mc:Choice Requires="p14">
      <p:transition spd="slow" p14:dur="2000" advTm="3044"/>
    </mc:Choice>
    <mc:Fallback xmlns="">
      <p:transition spd="slow" advTm="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Пакет підтримки:</a:t>
            </a:r>
            <a:endParaRPr lang="uk-UA" dirty="0"/>
          </a:p>
        </p:txBody>
      </p:sp>
      <p:sp>
        <p:nvSpPr>
          <p:cNvPr id="4" name="Прямокутник 3"/>
          <p:cNvSpPr/>
          <p:nvPr/>
        </p:nvSpPr>
        <p:spPr>
          <a:xfrm>
            <a:off x="515155" y="2333685"/>
            <a:ext cx="11153104" cy="4278094"/>
          </a:xfrm>
          <a:prstGeom prst="rect">
            <a:avLst/>
          </a:prstGeom>
        </p:spPr>
        <p:txBody>
          <a:bodyPr wrap="square">
            <a:spAutoFit/>
          </a:bodyPr>
          <a:lstStyle/>
          <a:p>
            <a:r>
              <a:rPr lang="ru-RU" sz="1600" dirty="0" smtClean="0"/>
              <a:t>Ексклюзивне право на представництво у регіоні.</a:t>
            </a:r>
          </a:p>
          <a:p>
            <a:r>
              <a:rPr lang="ru-RU" sz="1600" dirty="0" smtClean="0"/>
              <a:t>Ліцензія </a:t>
            </a:r>
            <a:r>
              <a:rPr lang="ru-RU" sz="1600" dirty="0"/>
              <a:t>на використання корпоративної марки.</a:t>
            </a:r>
          </a:p>
          <a:p>
            <a:r>
              <a:rPr lang="ru-RU" sz="1600" dirty="0"/>
              <a:t>Бізнес-план.</a:t>
            </a:r>
          </a:p>
          <a:p>
            <a:r>
              <a:rPr lang="ru-RU" sz="1600" dirty="0"/>
              <a:t>   * Опис проекту</a:t>
            </a:r>
          </a:p>
          <a:p>
            <a:r>
              <a:rPr lang="ru-RU" sz="1600" dirty="0"/>
              <a:t>   * Аналіз ринку</a:t>
            </a:r>
          </a:p>
          <a:p>
            <a:r>
              <a:rPr lang="ru-RU" sz="1600" dirty="0"/>
              <a:t>   * Маркетинговий план</a:t>
            </a:r>
          </a:p>
          <a:p>
            <a:r>
              <a:rPr lang="ru-RU" sz="1600" dirty="0"/>
              <a:t>   * Виробничий план</a:t>
            </a:r>
          </a:p>
          <a:p>
            <a:r>
              <a:rPr lang="ru-RU" sz="1600" dirty="0"/>
              <a:t>   * Організаційна структура</a:t>
            </a:r>
          </a:p>
          <a:p>
            <a:r>
              <a:rPr lang="ru-RU" sz="1600" dirty="0"/>
              <a:t>   * План персоналу</a:t>
            </a:r>
          </a:p>
          <a:p>
            <a:r>
              <a:rPr lang="ru-RU" sz="1600" dirty="0"/>
              <a:t>   * Фінансовий план</a:t>
            </a:r>
          </a:p>
          <a:p>
            <a:r>
              <a:rPr lang="ru-RU" sz="1600" dirty="0"/>
              <a:t>Підбір та навчання персоналу.</a:t>
            </a:r>
          </a:p>
          <a:p>
            <a:r>
              <a:rPr lang="ru-RU" sz="1600" dirty="0" smtClean="0"/>
              <a:t>Ваше </a:t>
            </a:r>
            <a:r>
              <a:rPr lang="ru-RU" sz="1600" dirty="0"/>
              <a:t>навчання.</a:t>
            </a:r>
          </a:p>
          <a:p>
            <a:r>
              <a:rPr lang="ru-RU" sz="1600" dirty="0"/>
              <a:t>Брендбук и реклама.</a:t>
            </a:r>
          </a:p>
          <a:p>
            <a:r>
              <a:rPr lang="ru-RU" sz="1600" dirty="0"/>
              <a:t>План запуску.</a:t>
            </a:r>
          </a:p>
          <a:p>
            <a:r>
              <a:rPr lang="ru-RU" sz="1600" dirty="0"/>
              <a:t>План комплектності.</a:t>
            </a:r>
          </a:p>
          <a:p>
            <a:r>
              <a:rPr lang="ru-RU" sz="1600" dirty="0"/>
              <a:t>План розвитку.</a:t>
            </a:r>
          </a:p>
          <a:p>
            <a:r>
              <a:rPr lang="ru-RU" sz="1600" dirty="0" smtClean="0"/>
              <a:t>Підтримка </a:t>
            </a:r>
            <a:r>
              <a:rPr lang="ru-RU" sz="1600" dirty="0"/>
              <a:t>та консультації під час роботи </a:t>
            </a:r>
            <a:r>
              <a:rPr lang="ru-RU" sz="1600" dirty="0" smtClean="0"/>
              <a:t>підрозділу…</a:t>
            </a:r>
            <a:endParaRPr lang="uk-UA" sz="1600" dirty="0"/>
          </a:p>
        </p:txBody>
      </p:sp>
      <p:pic>
        <p:nvPicPr>
          <p:cNvPr id="3" name="Звук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22161112"/>
      </p:ext>
    </p:extLst>
  </p:cSld>
  <p:clrMapOvr>
    <a:masterClrMapping/>
  </p:clrMapOvr>
  <mc:AlternateContent xmlns:mc="http://schemas.openxmlformats.org/markup-compatibility/2006" xmlns:p14="http://schemas.microsoft.com/office/powerpoint/2010/main">
    <mc:Choice Requires="p14">
      <p:transition spd="slow" p14:dur="2000" advTm="2838"/>
    </mc:Choice>
    <mc:Fallback xmlns="">
      <p:transition spd="slow" advTm="2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Перспективи розвитку:</a:t>
            </a:r>
            <a:endParaRPr lang="uk-UA" dirty="0"/>
          </a:p>
        </p:txBody>
      </p:sp>
      <p:sp>
        <p:nvSpPr>
          <p:cNvPr id="3" name="Місце для тексту 2"/>
          <p:cNvSpPr>
            <a:spLocks noGrp="1"/>
          </p:cNvSpPr>
          <p:nvPr>
            <p:ph type="body" idx="1"/>
          </p:nvPr>
        </p:nvSpPr>
        <p:spPr/>
        <p:txBody>
          <a:bodyPr/>
          <a:lstStyle/>
          <a:p>
            <a:pPr algn="ctr"/>
            <a:r>
              <a:rPr lang="uk-UA" sz="1800" b="1" dirty="0" smtClean="0"/>
              <a:t>Внутрішні перевезення</a:t>
            </a:r>
          </a:p>
          <a:p>
            <a:pPr algn="ctr"/>
            <a:endParaRPr lang="uk-UA" sz="1800" dirty="0"/>
          </a:p>
        </p:txBody>
      </p:sp>
      <p:sp>
        <p:nvSpPr>
          <p:cNvPr id="4" name="Місце для тексту 3"/>
          <p:cNvSpPr>
            <a:spLocks noGrp="1"/>
          </p:cNvSpPr>
          <p:nvPr>
            <p:ph type="body" sz="half" idx="15"/>
          </p:nvPr>
        </p:nvSpPr>
        <p:spPr>
          <a:xfrm>
            <a:off x="1154954" y="2962141"/>
            <a:ext cx="3129168" cy="3064913"/>
          </a:xfrm>
        </p:spPr>
        <p:txBody>
          <a:bodyPr>
            <a:normAutofit fontScale="92500"/>
          </a:bodyPr>
          <a:lstStyle/>
          <a:p>
            <a:r>
              <a:rPr lang="uk-UA" dirty="0" smtClean="0"/>
              <a:t>Україна</a:t>
            </a:r>
            <a:r>
              <a:rPr lang="uk-UA" dirty="0"/>
              <a:t>, завдяки своєму вигідному географічному розміщенню, є важливим транспортним вузлом між Європою,  Азією  та  Близьким  Сходом.  Через  територію  нашої  країни  проходить  ряд  міжнародних транспортних коридорів загальною протяжністю понад  5000 км.  Також  Україна  володіє  найбільшою залізничною мережею в Європі і не менш масштабною дорожньою  мережею - ми  можемо доставляти вантажі з будь-якої в будь-яку точку призначення.</a:t>
            </a:r>
          </a:p>
        </p:txBody>
      </p:sp>
      <p:sp>
        <p:nvSpPr>
          <p:cNvPr id="5" name="Місце для тексту 4"/>
          <p:cNvSpPr>
            <a:spLocks noGrp="1"/>
          </p:cNvSpPr>
          <p:nvPr>
            <p:ph type="body" sz="quarter" idx="3"/>
          </p:nvPr>
        </p:nvSpPr>
        <p:spPr/>
        <p:txBody>
          <a:bodyPr/>
          <a:lstStyle/>
          <a:p>
            <a:pPr algn="ctr"/>
            <a:r>
              <a:rPr lang="uk-UA" sz="1800" b="1" dirty="0" smtClean="0"/>
              <a:t>Мультимодальні перевезення</a:t>
            </a:r>
          </a:p>
          <a:p>
            <a:pPr algn="ctr"/>
            <a:endParaRPr lang="uk-UA" sz="800" dirty="0"/>
          </a:p>
        </p:txBody>
      </p:sp>
      <p:sp>
        <p:nvSpPr>
          <p:cNvPr id="6" name="Місце для тексту 5"/>
          <p:cNvSpPr>
            <a:spLocks noGrp="1"/>
          </p:cNvSpPr>
          <p:nvPr>
            <p:ph type="body" sz="half" idx="16"/>
          </p:nvPr>
        </p:nvSpPr>
        <p:spPr>
          <a:xfrm>
            <a:off x="4512721" y="2962141"/>
            <a:ext cx="3145380" cy="3064913"/>
          </a:xfrm>
        </p:spPr>
        <p:txBody>
          <a:bodyPr/>
          <a:lstStyle/>
          <a:p>
            <a:r>
              <a:rPr lang="uk-UA" dirty="0"/>
              <a:t>За умов правильної маркетингової стратегії та за підтримки наших іноземних партнерів в усіх країнах Європи, відкриваються нові,  світового масштабу можливості у сфері вантажної логістики так звані мультимодальні перевезення (Морські, Авто, Авіа, ЖД або комбіновані перевезення). </a:t>
            </a:r>
          </a:p>
        </p:txBody>
      </p:sp>
      <p:sp>
        <p:nvSpPr>
          <p:cNvPr id="7" name="Місце для тексту 6"/>
          <p:cNvSpPr>
            <a:spLocks noGrp="1"/>
          </p:cNvSpPr>
          <p:nvPr>
            <p:ph type="body" sz="quarter" idx="13"/>
          </p:nvPr>
        </p:nvSpPr>
        <p:spPr/>
        <p:txBody>
          <a:bodyPr/>
          <a:lstStyle/>
          <a:p>
            <a:pPr algn="ctr"/>
            <a:r>
              <a:rPr lang="uk-UA" sz="1800" b="1" dirty="0" smtClean="0"/>
              <a:t>Власний Автопарк</a:t>
            </a:r>
          </a:p>
          <a:p>
            <a:pPr algn="ctr"/>
            <a:endParaRPr lang="uk-UA" sz="1800" dirty="0"/>
          </a:p>
        </p:txBody>
      </p:sp>
      <p:sp>
        <p:nvSpPr>
          <p:cNvPr id="8" name="Місце для тексту 7"/>
          <p:cNvSpPr>
            <a:spLocks noGrp="1"/>
          </p:cNvSpPr>
          <p:nvPr>
            <p:ph type="body" sz="half" idx="17"/>
          </p:nvPr>
        </p:nvSpPr>
        <p:spPr>
          <a:xfrm>
            <a:off x="7886700" y="2962141"/>
            <a:ext cx="3161029" cy="3064913"/>
          </a:xfrm>
        </p:spPr>
        <p:txBody>
          <a:bodyPr/>
          <a:lstStyle/>
          <a:p>
            <a:r>
              <a:rPr lang="uk-UA" dirty="0"/>
              <a:t>Маючи потужну базу вантажів та високоякісних спеціалістів логічно було б реалізувати повноцінне автопідприємство із власним автопарком, паркінгом та сервісною службою. Це можливо за підтримки та гарантій центру Групи компаній Експрес №1 та реального доступу до дешевих фінансових ресурсів Європейських банків. </a:t>
            </a:r>
          </a:p>
        </p:txBody>
      </p:sp>
      <p:pic>
        <p:nvPicPr>
          <p:cNvPr id="9" name="Звук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graphicFrame>
        <p:nvGraphicFramePr>
          <p:cNvPr id="10" name="Схема 9"/>
          <p:cNvGraphicFramePr/>
          <p:nvPr>
            <p:extLst>
              <p:ext uri="{D42A27DB-BD31-4B8C-83A1-F6EECF244321}">
                <p14:modId xmlns:p14="http://schemas.microsoft.com/office/powerpoint/2010/main" val="620976945"/>
              </p:ext>
            </p:extLst>
          </p:nvPr>
        </p:nvGraphicFramePr>
        <p:xfrm>
          <a:off x="987528" y="6027054"/>
          <a:ext cx="10513305" cy="4716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90192574"/>
      </p:ext>
    </p:extLst>
  </p:cSld>
  <p:clrMapOvr>
    <a:masterClrMapping/>
  </p:clrMapOvr>
  <mc:AlternateContent xmlns:mc="http://schemas.openxmlformats.org/markup-compatibility/2006" xmlns:p14="http://schemas.microsoft.com/office/powerpoint/2010/main">
    <mc:Choice Requires="p14">
      <p:transition spd="slow" p14:dur="2000" advTm="3134"/>
    </mc:Choice>
    <mc:Fallback xmlns="">
      <p:transition spd="slow" advTm="3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1298448"/>
            <a:ext cx="2793159" cy="465958"/>
          </a:xfrm>
        </p:spPr>
        <p:txBody>
          <a:bodyPr/>
          <a:lstStyle/>
          <a:p>
            <a:r>
              <a:rPr lang="uk-UA" dirty="0" smtClean="0"/>
              <a:t>Структура філії:</a:t>
            </a:r>
            <a:endParaRPr lang="uk-UA" dirty="0"/>
          </a:p>
        </p:txBody>
      </p:sp>
      <p:pic>
        <p:nvPicPr>
          <p:cNvPr id="5" name="Місце для вмісту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47641" y="866678"/>
            <a:ext cx="7057057" cy="5310494"/>
          </a:xfrm>
          <a:prstGeom prst="rect">
            <a:avLst/>
          </a:prstGeom>
        </p:spPr>
      </p:pic>
      <p:sp>
        <p:nvSpPr>
          <p:cNvPr id="4" name="Місце для тексту 3"/>
          <p:cNvSpPr>
            <a:spLocks noGrp="1"/>
          </p:cNvSpPr>
          <p:nvPr>
            <p:ph type="body" sz="half" idx="2"/>
          </p:nvPr>
        </p:nvSpPr>
        <p:spPr/>
        <p:txBody>
          <a:bodyPr/>
          <a:lstStyle/>
          <a:p>
            <a:r>
              <a:rPr lang="uk-UA" dirty="0" smtClean="0"/>
              <a:t>-Директор філії</a:t>
            </a:r>
          </a:p>
          <a:p>
            <a:r>
              <a:rPr lang="uk-UA" dirty="0" smtClean="0"/>
              <a:t>-Адміністратор</a:t>
            </a:r>
          </a:p>
          <a:p>
            <a:r>
              <a:rPr lang="uk-UA" dirty="0" smtClean="0"/>
              <a:t>-Бухгалтер</a:t>
            </a:r>
          </a:p>
          <a:p>
            <a:r>
              <a:rPr lang="uk-UA" dirty="0" smtClean="0"/>
              <a:t>-Менеджер із пошуку клієнтів</a:t>
            </a:r>
          </a:p>
          <a:p>
            <a:r>
              <a:rPr lang="uk-UA" dirty="0" smtClean="0"/>
              <a:t>-Фахівець супроводу</a:t>
            </a:r>
          </a:p>
          <a:p>
            <a:r>
              <a:rPr lang="uk-UA" dirty="0" smtClean="0"/>
              <a:t>-Логіст</a:t>
            </a:r>
            <a:endParaRPr lang="uk-UA" dirty="0"/>
          </a:p>
        </p:txBody>
      </p:sp>
      <p:pic>
        <p:nvPicPr>
          <p:cNvPr id="6" name="Звук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69657690"/>
      </p:ext>
    </p:extLst>
  </p:cSld>
  <p:clrMapOvr>
    <a:masterClrMapping/>
  </p:clrMapOvr>
  <mc:AlternateContent xmlns:mc="http://schemas.openxmlformats.org/markup-compatibility/2006" xmlns:p14="http://schemas.microsoft.com/office/powerpoint/2010/main">
    <mc:Choice Requires="p14">
      <p:transition spd="slow" p14:dur="2000" advTm="2991"/>
    </mc:Choice>
    <mc:Fallback xmlns="">
      <p:transition spd="slow" advTm="2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Фінансовий план:</a:t>
            </a:r>
            <a:endParaRPr lang="uk-UA" dirty="0"/>
          </a:p>
        </p:txBody>
      </p:sp>
      <p:graphicFrame>
        <p:nvGraphicFramePr>
          <p:cNvPr id="4" name="Таблиця 3"/>
          <p:cNvGraphicFramePr>
            <a:graphicFrameLocks noGrp="1"/>
          </p:cNvGraphicFramePr>
          <p:nvPr>
            <p:extLst>
              <p:ext uri="{D42A27DB-BD31-4B8C-83A1-F6EECF244321}">
                <p14:modId xmlns:p14="http://schemas.microsoft.com/office/powerpoint/2010/main" val="2390980803"/>
              </p:ext>
            </p:extLst>
          </p:nvPr>
        </p:nvGraphicFramePr>
        <p:xfrm>
          <a:off x="1526159" y="3000777"/>
          <a:ext cx="9304972" cy="3111756"/>
        </p:xfrm>
        <a:graphic>
          <a:graphicData uri="http://schemas.openxmlformats.org/drawingml/2006/table">
            <a:tbl>
              <a:tblPr firstRow="1" firstCol="1" bandRow="1">
                <a:tableStyleId>{5C22544A-7EE6-4342-B048-85BDC9FD1C3A}</a:tableStyleId>
              </a:tblPr>
              <a:tblGrid>
                <a:gridCol w="1460152"/>
                <a:gridCol w="1307470"/>
                <a:gridCol w="1307470"/>
                <a:gridCol w="1307470"/>
                <a:gridCol w="1307470"/>
                <a:gridCol w="1307470"/>
                <a:gridCol w="1307470"/>
              </a:tblGrid>
              <a:tr h="298883">
                <a:tc>
                  <a:txBody>
                    <a:bodyPr/>
                    <a:lstStyle/>
                    <a:p>
                      <a:pPr>
                        <a:spcAft>
                          <a:spcPts val="0"/>
                        </a:spcAft>
                      </a:pPr>
                      <a:r>
                        <a:rPr lang="uk-UA" sz="10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липень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серпень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вересень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жовтень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листопад</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грудень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Виручка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388414,38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672467,75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1704053,27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493221,30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1187602,60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1922533,72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Розрахунки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330970,08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524338,38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1425728,80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407469,25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967321,45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1585094,85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Комісія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57444,30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148129,37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278324,47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85752,05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220281,15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337438,87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Витрати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96000,00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12000,00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13000,00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13000,00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13000,00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13000,00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з/п</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15000,00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17000,00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19000,00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26028,00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37743,00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Податки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845,00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1722,00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40620,00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3972,00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4171,00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4668,00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2554">
                <a:tc>
                  <a:txBody>
                    <a:bodyPr/>
                    <a:lstStyle/>
                    <a:p>
                      <a:pPr>
                        <a:spcAft>
                          <a:spcPts val="0"/>
                        </a:spcAft>
                      </a:pPr>
                      <a:r>
                        <a:rPr lang="uk-UA" sz="1000">
                          <a:effectLst/>
                        </a:rPr>
                        <a:t>Інвестиції</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1000000,00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886">
                <a:tc>
                  <a:txBody>
                    <a:bodyPr/>
                    <a:lstStyle/>
                    <a:p>
                      <a:pPr>
                        <a:spcAft>
                          <a:spcPts val="0"/>
                        </a:spcAft>
                      </a:pPr>
                      <a:r>
                        <a:rPr lang="uk-UA" sz="1000">
                          <a:effectLst/>
                        </a:rPr>
                        <a:t>Рентабельність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14,78%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22,02%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16,33%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17,38%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18,54%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17,55%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5109">
                <a:tc>
                  <a:txBody>
                    <a:bodyPr/>
                    <a:lstStyle/>
                    <a:p>
                      <a:pPr>
                        <a:spcAft>
                          <a:spcPts val="0"/>
                        </a:spcAft>
                      </a:pPr>
                      <a:r>
                        <a:rPr lang="uk-UA" sz="1000">
                          <a:effectLst/>
                        </a:rPr>
                        <a:t>Чистий дохід</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-54400,70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117407,37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205704,47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48780,05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a:effectLst/>
                        </a:rPr>
                        <a:t>117082,15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uk-UA" sz="1000" dirty="0">
                          <a:effectLst/>
                        </a:rPr>
                        <a:t>282027,87</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Прямокутник 4"/>
          <p:cNvSpPr/>
          <p:nvPr/>
        </p:nvSpPr>
        <p:spPr>
          <a:xfrm>
            <a:off x="489397" y="2408349"/>
            <a:ext cx="11217499" cy="307777"/>
          </a:xfrm>
          <a:prstGeom prst="rect">
            <a:avLst/>
          </a:prstGeom>
        </p:spPr>
        <p:txBody>
          <a:bodyPr wrap="square">
            <a:spAutoFit/>
          </a:bodyPr>
          <a:lstStyle/>
          <a:p>
            <a:pPr algn="just"/>
            <a:r>
              <a:rPr lang="ru-RU" sz="1400" dirty="0" smtClean="0"/>
              <a:t>Орієнтовний « гарантований » чистий річний прибуток філії становить понад 1 000 000грн.</a:t>
            </a:r>
            <a:endParaRPr lang="uk-UA" sz="1400" dirty="0" smtClean="0"/>
          </a:p>
        </p:txBody>
      </p:sp>
      <p:pic>
        <p:nvPicPr>
          <p:cNvPr id="6" name="Звук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94481861"/>
      </p:ext>
    </p:extLst>
  </p:cSld>
  <p:clrMapOvr>
    <a:masterClrMapping/>
  </p:clrMapOvr>
  <mc:AlternateContent xmlns:mc="http://schemas.openxmlformats.org/markup-compatibility/2006" xmlns:p14="http://schemas.microsoft.com/office/powerpoint/2010/main">
    <mc:Choice Requires="p14">
      <p:transition spd="slow" p14:dur="2000" advTm="3286"/>
    </mc:Choice>
    <mc:Fallback xmlns="">
      <p:transition spd="slow" advTm="3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Дякуємо за проявлений інтерес до проекту !</a:t>
            </a:r>
            <a:endParaRPr lang="uk-UA" dirty="0"/>
          </a:p>
        </p:txBody>
      </p:sp>
      <p:pic>
        <p:nvPicPr>
          <p:cNvPr id="5" name="Місце для зображення 4"/>
          <p:cNvPicPr>
            <a:picLocks noGrp="1" noChangeAspect="1"/>
          </p:cNvPicPr>
          <p:nvPr>
            <p:ph type="pic" idx="1"/>
          </p:nvPr>
        </p:nvPicPr>
        <p:blipFill>
          <a:blip r:embed="rId4">
            <a:extLst>
              <a:ext uri="{28A0092B-C50C-407E-A947-70E740481C1C}">
                <a14:useLocalDpi xmlns:a14="http://schemas.microsoft.com/office/drawing/2010/main" val="0"/>
              </a:ext>
            </a:extLst>
          </a:blip>
          <a:srcRect t="20111" b="20111"/>
          <a:stretch>
            <a:fillRect/>
          </a:stretch>
        </p:blipFill>
        <p:spPr/>
      </p:pic>
      <p:sp>
        <p:nvSpPr>
          <p:cNvPr id="4" name="Місце для тексту 3"/>
          <p:cNvSpPr>
            <a:spLocks noGrp="1"/>
          </p:cNvSpPr>
          <p:nvPr>
            <p:ph type="body" sz="half" idx="2"/>
          </p:nvPr>
        </p:nvSpPr>
        <p:spPr/>
        <p:txBody>
          <a:bodyPr>
            <a:normAutofit fontScale="92500" lnSpcReduction="20000"/>
          </a:bodyPr>
          <a:lstStyle/>
          <a:p>
            <a:r>
              <a:rPr lang="uk-UA" dirty="0" smtClean="0"/>
              <a:t>(067)382-92-02, (050)430-10-33, (044)361-51-15</a:t>
            </a:r>
          </a:p>
          <a:p>
            <a:r>
              <a:rPr lang="en-US" dirty="0" smtClean="0"/>
              <a:t>WWW.EXPRES1.COM</a:t>
            </a:r>
            <a:endParaRPr lang="uk-UA" dirty="0"/>
          </a:p>
        </p:txBody>
      </p:sp>
      <p:pic>
        <p:nvPicPr>
          <p:cNvPr id="6" name="Звук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84457588"/>
      </p:ext>
    </p:extLst>
  </p:cSld>
  <p:clrMapOvr>
    <a:masterClrMapping/>
  </p:clrMapOvr>
  <mc:AlternateContent xmlns:mc="http://schemas.openxmlformats.org/markup-compatibility/2006" xmlns:p14="http://schemas.microsoft.com/office/powerpoint/2010/main">
    <mc:Choice Requires="p14">
      <p:transition spd="slow" p14:dur="2000" advTm="3913"/>
    </mc:Choice>
    <mc:Fallback xmlns="">
      <p:transition spd="slow" advTm="3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303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елено-жовти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685</TotalTime>
  <Words>605</Words>
  <Application>Microsoft Office PowerPoint</Application>
  <PresentationFormat>Широкий екран</PresentationFormat>
  <Paragraphs>132</Paragraphs>
  <Slides>8</Slides>
  <Notes>0</Notes>
  <HiddenSlides>0</HiddenSlides>
  <MMClips>8</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8</vt:i4>
      </vt:variant>
    </vt:vector>
  </HeadingPairs>
  <TitlesOfParts>
    <vt:vector size="14" baseType="lpstr">
      <vt:lpstr>Arial</vt:lpstr>
      <vt:lpstr>Calibri</vt:lpstr>
      <vt:lpstr>Century Gothic</vt:lpstr>
      <vt:lpstr>Times New Roman</vt:lpstr>
      <vt:lpstr>Wingdings 3</vt:lpstr>
      <vt:lpstr>Зал засідань</vt:lpstr>
      <vt:lpstr>Франшиза: Транспортне Агентство</vt:lpstr>
      <vt:lpstr>Умови:</vt:lpstr>
      <vt:lpstr>Додаткові вимоги:</vt:lpstr>
      <vt:lpstr>Пакет підтримки:</vt:lpstr>
      <vt:lpstr>Перспективи розвитку:</vt:lpstr>
      <vt:lpstr>Структура філії:</vt:lpstr>
      <vt:lpstr>Фінансовий план:</vt:lpstr>
      <vt:lpstr>Дякуємо за проявлений інтерес до проекту !</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RePack by Diakov</dc:creator>
  <cp:lastModifiedBy>RePack by Diakov</cp:lastModifiedBy>
  <cp:revision>39</cp:revision>
  <dcterms:created xsi:type="dcterms:W3CDTF">2016-02-23T21:14:53Z</dcterms:created>
  <dcterms:modified xsi:type="dcterms:W3CDTF">2016-03-09T22:10:34Z</dcterms:modified>
</cp:coreProperties>
</file>